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8" autoAdjust="0"/>
    <p:restoredTop sz="94671" autoAdjust="0"/>
  </p:normalViewPr>
  <p:slideViewPr>
    <p:cSldViewPr>
      <p:cViewPr>
        <p:scale>
          <a:sx n="120" d="100"/>
          <a:sy n="120" d="100"/>
        </p:scale>
        <p:origin x="-2106" y="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7466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9969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415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2661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210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7743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6870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5581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4845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5446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043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870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36004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Памятка для работодателей по привлечению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иностранных работников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635896" y="548143"/>
            <a:ext cx="1800200" cy="35795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РАБОТОДАТЕЛЬ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58183" y="906639"/>
            <a:ext cx="1765554" cy="3944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Индивидуальный предприниматель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438353" y="913556"/>
            <a:ext cx="1548172" cy="3805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Физическое </a:t>
            </a: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лицо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2915816" y="1311439"/>
            <a:ext cx="708880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502164" y="124192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5448969" y="1276681"/>
            <a:ext cx="1067247" cy="1787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751137" y="1529956"/>
            <a:ext cx="2475392" cy="4320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Разрешение на работу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746079" y="1565960"/>
            <a:ext cx="1618009" cy="3600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Патент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084168" y="1565960"/>
            <a:ext cx="2390626" cy="3600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Без разрешительных документов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flipH="1">
            <a:off x="1870342" y="1981657"/>
            <a:ext cx="4502" cy="2068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H="1">
            <a:off x="4502164" y="1951536"/>
            <a:ext cx="5333" cy="1184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706249" y="2188494"/>
            <a:ext cx="2520280" cy="952473"/>
          </a:xfrm>
          <a:prstGeom prst="rect">
            <a:avLst/>
          </a:prstGeom>
          <a:ln>
            <a:solidFill>
              <a:schemeClr val="accent5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о выдаче разрешения на работу, фото, паспорт, госпошлина, документ об образовании (сертификат о владении русским языком), медицинская справка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491880" y="2070015"/>
            <a:ext cx="2160240" cy="1425030"/>
          </a:xfrm>
          <a:prstGeom prst="rect">
            <a:avLst/>
          </a:prstGeom>
          <a:ln>
            <a:solidFill>
              <a:schemeClr val="accent5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о выдаче патента,  фото, паспорт, страховой полис, миграционная карта, уведомление о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прибытии, документ об образовании (сертификат о владении русским языком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 медицинская справка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Прямая со стрелкой 29"/>
          <p:cNvCxnSpPr/>
          <p:nvPr/>
        </p:nvCxnSpPr>
        <p:spPr>
          <a:xfrm>
            <a:off x="1870342" y="3140967"/>
            <a:ext cx="4502" cy="3103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H="1">
            <a:off x="4533329" y="3451356"/>
            <a:ext cx="5333" cy="2100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7415183" y="1951536"/>
            <a:ext cx="0" cy="2369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рямоугольник 36"/>
          <p:cNvSpPr/>
          <p:nvPr/>
        </p:nvSpPr>
        <p:spPr>
          <a:xfrm>
            <a:off x="359393" y="3451356"/>
            <a:ext cx="2867136" cy="2016224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00" dirty="0"/>
          </a:p>
          <a:p>
            <a:pPr algn="ctr"/>
            <a:endParaRPr lang="ru-RU" sz="100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3529870" y="3645024"/>
            <a:ext cx="2122250" cy="1822556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Иностранные граждане прибывшие в Россию в БЕЗВИЗОВОМ порядке</a:t>
            </a:r>
          </a:p>
          <a:p>
            <a:pPr algn="ctr"/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Азербайджан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Грузия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Молдова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Узбекистан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Украина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Таджикистан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6084168" y="2188495"/>
            <a:ext cx="2808312" cy="3279085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Иностранные граждане: 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имеющие разрешение на временное проживание в РФ (РВП)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имеющие вид на жительство (ВНЖ)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признанные беженцами на территории РФ 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получившие временное убежище на территории РФ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участники Государственной программы по оказанию содействия добровольному переселению в РФ  соотечественников, проживающих за рубежом (члены их семьи)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Граждане Республик: Казахстан, Белоруссия, Армения, Киргизия</a:t>
            </a:r>
          </a:p>
          <a:p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100" b="1" i="1" dirty="0" smtClean="0">
                <a:latin typeface="Times New Roman" pitchFamily="18" charset="0"/>
                <a:cs typeface="Times New Roman" pitchFamily="18" charset="0"/>
              </a:rPr>
              <a:t>в рамках договора о евразийском экономическом союзе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171450" indent="-171450" algn="ctr">
              <a:buFontTx/>
              <a:buChar char="-"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Овал 39"/>
          <p:cNvSpPr/>
          <p:nvPr/>
        </p:nvSpPr>
        <p:spPr>
          <a:xfrm>
            <a:off x="427632" y="4285178"/>
            <a:ext cx="528716" cy="496661"/>
          </a:xfrm>
          <a:prstGeom prst="ellips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Batang" pitchFamily="18" charset="-127"/>
                <a:cs typeface="Times New Roman" pitchFamily="18" charset="0"/>
              </a:rPr>
              <a:t>!</a:t>
            </a:r>
            <a:endParaRPr lang="ru-RU" sz="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971601" y="4222539"/>
            <a:ext cx="22308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       Без учета квот работодатель имеет право привлекать иностранных граждан, осуществляющих трудовую деятельность по профессиям, на которые квоты не распространяются </a:t>
            </a:r>
          </a:p>
          <a:p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      Перечень профессий определен приказом Минтруда России от </a:t>
            </a: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15.05.2023 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459н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59393" y="3447827"/>
            <a:ext cx="2867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Иностранные работники 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из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ВИЗОВЫХ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стран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ru-RU" sz="1200" b="1" i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200" b="1" i="1" dirty="0">
                <a:latin typeface="Times New Roman" pitchFamily="18" charset="0"/>
                <a:cs typeface="Times New Roman" pitchFamily="18" charset="0"/>
              </a:rPr>
              <a:t>пределах КВОТ на привлечение </a:t>
            </a:r>
            <a:r>
              <a:rPr lang="ru-RU" sz="1200" b="1" i="1" dirty="0" smtClean="0">
                <a:latin typeface="Times New Roman" pitchFamily="18" charset="0"/>
                <a:cs typeface="Times New Roman" pitchFamily="18" charset="0"/>
              </a:rPr>
              <a:t>иностранных </a:t>
            </a:r>
            <a:r>
              <a:rPr lang="ru-RU" sz="1200" b="1" i="1" dirty="0">
                <a:latin typeface="Times New Roman" pitchFamily="18" charset="0"/>
                <a:cs typeface="Times New Roman" pitchFamily="18" charset="0"/>
              </a:rPr>
              <a:t>работников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355093" y="5589240"/>
            <a:ext cx="8537387" cy="504056"/>
          </a:xfrm>
          <a:prstGeom prst="rec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Работодатель привлекающий иностранных работников </a:t>
            </a:r>
            <a:r>
              <a:rPr lang="ru-RU" sz="1200" b="1" i="1" dirty="0" smtClean="0">
                <a:latin typeface="Times New Roman" pitchFamily="18" charset="0"/>
                <a:cs typeface="Times New Roman" pitchFamily="18" charset="0"/>
              </a:rPr>
              <a:t>с визовым порядком въезда </a:t>
            </a:r>
            <a:r>
              <a:rPr lang="ru-RU" sz="1200" b="1" u="sng" dirty="0" smtClean="0">
                <a:latin typeface="Times New Roman" pitchFamily="18" charset="0"/>
                <a:cs typeface="Times New Roman" pitchFamily="18" charset="0"/>
              </a:rPr>
              <a:t>обязан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иметь разрешение на привлечение иностранных работников (получает в УВМ УМВД России по Курской области)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355093" y="6165304"/>
            <a:ext cx="8537387" cy="504056"/>
          </a:xfrm>
          <a:prstGeom prst="rec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Работодатель привлекающий иностранных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работников </a:t>
            </a:r>
            <a:r>
              <a:rPr lang="ru-RU" sz="1100" b="1" u="sng" dirty="0" smtClean="0">
                <a:latin typeface="Times New Roman" pitchFamily="18" charset="0"/>
                <a:cs typeface="Times New Roman" pitchFamily="18" charset="0"/>
              </a:rPr>
              <a:t>обязан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 срок, не превышающий 3-х рабочих дней с даты заключения или прекращения (расторжения) соответствующего договора уведомить УВМ УМВД России по Курской области </a:t>
            </a: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(на бумажном носителе, почтовым отправлением, с помощью сервиса </a:t>
            </a:r>
            <a:r>
              <a:rPr lang="ru-RU" sz="1100" dirty="0" err="1" smtClean="0">
                <a:latin typeface="Times New Roman" pitchFamily="18" charset="0"/>
                <a:cs typeface="Times New Roman" pitchFamily="18" charset="0"/>
              </a:rPr>
              <a:t>Госуслуги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1870342" y="909315"/>
            <a:ext cx="1765554" cy="4021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Юридическое </a:t>
            </a: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лицо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549161" y="4309128"/>
            <a:ext cx="285656" cy="46166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none" spc="0" dirty="0" smtClean="0">
                <a:ln w="11430"/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Batang" pitchFamily="18" charset="-127"/>
                <a:cs typeface="Times New Roman" pitchFamily="18" charset="0"/>
              </a:rPr>
              <a:t>!</a:t>
            </a:r>
            <a:endParaRPr lang="ru-RU" sz="2400" b="1" cap="none" spc="0" dirty="0">
              <a:ln w="11430"/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552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</TotalTime>
  <Words>276</Words>
  <Application>Microsoft Office PowerPoint</Application>
  <PresentationFormat>Экран (4:3)</PresentationFormat>
  <Paragraphs>38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Памятка для работодателей по привлечению иностранных работников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Привлечение иностранных работников</dc:title>
  <dc:creator>Матвиенко Ю.А.</dc:creator>
  <cp:lastModifiedBy>Конорева Т.А.</cp:lastModifiedBy>
  <cp:revision>17</cp:revision>
  <cp:lastPrinted>2022-01-25T08:02:01Z</cp:lastPrinted>
  <dcterms:created xsi:type="dcterms:W3CDTF">2022-01-25T05:59:52Z</dcterms:created>
  <dcterms:modified xsi:type="dcterms:W3CDTF">2025-04-09T08:08:51Z</dcterms:modified>
</cp:coreProperties>
</file>